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21" autoAdjust="0"/>
  </p:normalViewPr>
  <p:slideViewPr>
    <p:cSldViewPr>
      <p:cViewPr varScale="1">
        <p:scale>
          <a:sx n="83" d="100"/>
          <a:sy n="83" d="100"/>
        </p:scale>
        <p:origin x="-4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62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D21BC-C009-41D6-8249-9FF77CE93133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2A1ED1-044F-4F33-99E2-41E0A87A51F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81B54-F6BD-47CC-9CD1-629CD2BFCD56}" type="datetimeFigureOut">
              <a:rPr lang="en-US" smtClean="0"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855A8-275D-425B-AD10-419FB5ED8CE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Case 2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008130"/>
            <a:ext cx="8458200" cy="2849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6698369"/>
            <a:ext cx="3505200" cy="159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914400" y="1143000"/>
            <a:ext cx="7467600" cy="2862322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i="0" dirty="0" smtClean="0">
                <a:solidFill>
                  <a:srgbClr val="000000"/>
                </a:solidFill>
              </a:rPr>
              <a:t>  12-year-old boy was admitted to the hospital because of fever, chills,  </a:t>
            </a:r>
          </a:p>
          <a:p>
            <a:r>
              <a:rPr lang="en-US" sz="2000" i="0" dirty="0" smtClean="0">
                <a:solidFill>
                  <a:srgbClr val="000000"/>
                </a:solidFill>
              </a:rPr>
              <a:t>    sweats, productive cough, nausea, and vomiting. </a:t>
            </a:r>
          </a:p>
          <a:p>
            <a:pPr>
              <a:buFont typeface="Arial" pitchFamily="34" charset="0"/>
              <a:buChar char="•"/>
            </a:pPr>
            <a:r>
              <a:rPr lang="en-US" sz="2000" i="0" dirty="0" smtClean="0">
                <a:solidFill>
                  <a:srgbClr val="000000"/>
                </a:solidFill>
              </a:rPr>
              <a:t>  recurrent pneumonias since the age of 5 years.   </a:t>
            </a:r>
          </a:p>
          <a:p>
            <a:pPr>
              <a:buFont typeface="Arial" pitchFamily="34" charset="0"/>
              <a:buChar char="•"/>
            </a:pPr>
            <a:r>
              <a:rPr lang="en-US" sz="2000" i="0" dirty="0" smtClean="0">
                <a:solidFill>
                  <a:srgbClr val="000000"/>
                </a:solidFill>
              </a:rPr>
              <a:t>  physical exam: </a:t>
            </a:r>
          </a:p>
          <a:p>
            <a:pPr lvl="1">
              <a:buFont typeface="Arial" pitchFamily="34" charset="0"/>
              <a:buChar char="•"/>
            </a:pPr>
            <a:r>
              <a:rPr lang="en-US" sz="2000" i="0" dirty="0" smtClean="0">
                <a:solidFill>
                  <a:srgbClr val="000000"/>
                </a:solidFill>
              </a:rPr>
              <a:t>febrile, tachycardic, and tachypneic; </a:t>
            </a:r>
          </a:p>
          <a:p>
            <a:pPr lvl="1">
              <a:buFont typeface="Arial" pitchFamily="34" charset="0"/>
              <a:buChar char="•"/>
            </a:pPr>
            <a:r>
              <a:rPr lang="en-US" sz="2000" i="0" dirty="0" smtClean="0">
                <a:solidFill>
                  <a:srgbClr val="000000"/>
                </a:solidFill>
              </a:rPr>
              <a:t>diffuse rhonchi in both lungs. </a:t>
            </a:r>
          </a:p>
          <a:p>
            <a:pPr lvl="1">
              <a:buFont typeface="Arial" pitchFamily="34" charset="0"/>
              <a:buChar char="•"/>
            </a:pPr>
            <a:r>
              <a:rPr lang="en-US" sz="2000" i="0" dirty="0" smtClean="0">
                <a:solidFill>
                  <a:srgbClr val="000000"/>
                </a:solidFill>
              </a:rPr>
              <a:t>finger clubbing, splenomegaly</a:t>
            </a:r>
          </a:p>
          <a:p>
            <a:pPr>
              <a:buFont typeface="Arial" pitchFamily="34" charset="0"/>
              <a:buChar char="•"/>
            </a:pPr>
            <a:r>
              <a:rPr lang="en-US" sz="2000" i="0" dirty="0" smtClean="0">
                <a:solidFill>
                  <a:srgbClr val="000000"/>
                </a:solidFill>
              </a:rPr>
              <a:t>  Blood cultures grew </a:t>
            </a:r>
            <a:r>
              <a:rPr lang="en-US" sz="2000" dirty="0" smtClean="0">
                <a:solidFill>
                  <a:srgbClr val="000000"/>
                </a:solidFill>
              </a:rPr>
              <a:t>Staphylococcus aureus. </a:t>
            </a:r>
          </a:p>
          <a:p>
            <a:pPr>
              <a:buFont typeface="Arial" pitchFamily="34" charset="0"/>
              <a:buChar char="•"/>
            </a:pPr>
            <a:r>
              <a:rPr lang="en-US" sz="2000" i="0" dirty="0" smtClean="0">
                <a:solidFill>
                  <a:srgbClr val="000000"/>
                </a:solidFill>
              </a:rPr>
              <a:t>  Dx: Chronic granulomatous disease</a:t>
            </a:r>
            <a:endParaRPr lang="en-US" sz="2000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3"/>
          <p:cNvPicPr>
            <a:picLocks noChangeAspect="1" noChangeArrowheads="1"/>
          </p:cNvPicPr>
          <p:nvPr/>
        </p:nvPicPr>
        <p:blipFill>
          <a:blip r:embed="rId3" cstate="print"/>
          <a:srcRect l="21001" t="16000" r="8000" b="5333"/>
          <a:stretch>
            <a:fillRect/>
          </a:stretch>
        </p:blipFill>
        <p:spPr bwMode="auto">
          <a:xfrm>
            <a:off x="4191000" y="2741613"/>
            <a:ext cx="4953000" cy="4116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305300" cy="3524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1295400" y="3429000"/>
            <a:ext cx="1277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0" dirty="0">
                <a:solidFill>
                  <a:srgbClr val="000000"/>
                </a:solidFill>
              </a:rPr>
              <a:t>Furuncle</a:t>
            </a:r>
          </a:p>
        </p:txBody>
      </p:sp>
      <p:sp>
        <p:nvSpPr>
          <p:cNvPr id="49157" name="TextBox 5"/>
          <p:cNvSpPr txBox="1">
            <a:spLocks noChangeArrowheads="1"/>
          </p:cNvSpPr>
          <p:nvPr/>
        </p:nvSpPr>
        <p:spPr bwMode="auto">
          <a:xfrm>
            <a:off x="5867400" y="2362200"/>
            <a:ext cx="1447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0" dirty="0">
                <a:solidFill>
                  <a:srgbClr val="000000"/>
                </a:solidFill>
              </a:rPr>
              <a:t>Carbuncle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5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1828800"/>
            <a:ext cx="2041525" cy="523875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i="0" dirty="0"/>
              <a:t>hidradenitis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51203" name="Rectangle 1027"/>
          <p:cNvSpPr>
            <a:spLocks noGrp="1" noChangeArrowheads="1"/>
          </p:cNvSpPr>
          <p:nvPr>
            <p:ph idx="1"/>
          </p:nvPr>
        </p:nvSpPr>
        <p:spPr>
          <a:xfrm>
            <a:off x="762000" y="1371600"/>
            <a:ext cx="7848600" cy="50292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Pyogenic Diseases con’t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impetigo 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Superficial infection of the skin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begins as a vesicular lesion, then changes to a crusty erosion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cellulitis 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Infection of the dermal, subcutaneous tissues associated with dolor, rubor, calor, tumor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lymphangitis 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Dissemination of infection through lymphatics - can be a complication of pyogenic infection</a:t>
            </a:r>
          </a:p>
          <a:p>
            <a:pPr lvl="1"/>
            <a:endParaRPr lang="en-US" dirty="0" smtClean="0">
              <a:solidFill>
                <a:srgbClr val="000000"/>
              </a:solidFill>
            </a:endParaRPr>
          </a:p>
          <a:p>
            <a:pPr lvl="1"/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5" descr="impetigo_f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0"/>
            <a:ext cx="6248400" cy="697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430838" y="6211888"/>
            <a:ext cx="1903412" cy="64611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0" dirty="0">
                <a:solidFill>
                  <a:srgbClr val="000000"/>
                </a:solidFill>
              </a:rPr>
              <a:t>impetigo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sa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14400" y="-914400"/>
            <a:ext cx="11272838" cy="830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477000" y="5943600"/>
            <a:ext cx="1825625" cy="646113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0" dirty="0">
                <a:solidFill>
                  <a:srgbClr val="000000"/>
                </a:solidFill>
              </a:rPr>
              <a:t>cellulitis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5" descr="lymphangiti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46050" y="5943600"/>
            <a:ext cx="2749550" cy="646113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0" dirty="0">
                <a:solidFill>
                  <a:srgbClr val="000000"/>
                </a:solidFill>
              </a:rPr>
              <a:t>lymphangitis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SSSS (Staph Scalded Skin Syndrome)</a:t>
            </a:r>
          </a:p>
          <a:p>
            <a:pPr lvl="1">
              <a:lnSpc>
                <a:spcPct val="90000"/>
              </a:lnSpc>
            </a:pPr>
            <a:r>
              <a:rPr lang="de-DE" dirty="0" smtClean="0">
                <a:solidFill>
                  <a:srgbClr val="000000"/>
                </a:solidFill>
              </a:rPr>
              <a:t>Ritter von Ritterschein disease (in newborns)</a:t>
            </a:r>
            <a:endParaRPr lang="en-US" dirty="0" smtClean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Toxins act on the dermis</a:t>
            </a:r>
          </a:p>
          <a:p>
            <a:pPr lvl="2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Generalized </a:t>
            </a:r>
          </a:p>
          <a:p>
            <a:pPr lvl="3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Staph secretes a toxin systemically (usually can’t recover staph from the involved site)</a:t>
            </a:r>
          </a:p>
          <a:p>
            <a:pPr lvl="3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Nikolsky’s sign: detachment of the skin by rubbing</a:t>
            </a:r>
          </a:p>
          <a:p>
            <a:pPr lvl="2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Localized </a:t>
            </a:r>
          </a:p>
          <a:p>
            <a:pPr lvl="3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Bullous impetigo</a:t>
            </a:r>
          </a:p>
          <a:p>
            <a:pPr lvl="3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Blistering around an infected area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Treatment is antistaph agents/local wound care</a:t>
            </a:r>
          </a:p>
          <a:p>
            <a:pPr lvl="3"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1027" descr="F66434-192-f008"/>
          <p:cNvPicPr>
            <a:picLocks noChangeAspect="1" noChangeArrowheads="1"/>
          </p:cNvPicPr>
          <p:nvPr/>
        </p:nvPicPr>
        <p:blipFill>
          <a:blip r:embed="rId3" cstate="print"/>
          <a:srcRect l="12285" r="10732" b="17500"/>
          <a:stretch>
            <a:fillRect/>
          </a:stretch>
        </p:blipFill>
        <p:spPr bwMode="auto">
          <a:xfrm>
            <a:off x="0" y="22860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6211888"/>
            <a:ext cx="4870450" cy="64611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0" dirty="0">
                <a:solidFill>
                  <a:srgbClr val="000000"/>
                </a:solidFill>
              </a:rPr>
              <a:t>Scalded Skin Syndrome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SSSS vs TEN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TEN (Toxic Epidermal Necrolysis)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Cleavage within the dermis or dermoepidermal junction 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epidermal involvement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High fatality rate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Can be difficult to distinguish from SSSS</a:t>
            </a:r>
          </a:p>
          <a:p>
            <a:pPr lvl="3"/>
            <a:r>
              <a:rPr lang="en-US" dirty="0" smtClean="0">
                <a:solidFill>
                  <a:srgbClr val="000000"/>
                </a:solidFill>
              </a:rPr>
              <a:t>May need biopsy</a:t>
            </a:r>
          </a:p>
          <a:p>
            <a:pPr lvl="3"/>
            <a:r>
              <a:rPr lang="en-US" dirty="0" smtClean="0">
                <a:solidFill>
                  <a:srgbClr val="000000"/>
                </a:solidFill>
              </a:rPr>
              <a:t>Treatment with steroids (?)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Disseminated infection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“Staph goes where the blood goes”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bacteremia/septicemia usually starts as a local infection and overcomes host defenses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manifestations include endocarditis, vasculitis, pericarditis, pneumonia, osteomyelitis, brain abscess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Disease from </a:t>
            </a:r>
            <a:r>
              <a:rPr lang="en-US" i="1" dirty="0" smtClean="0">
                <a:solidFill>
                  <a:srgbClr val="000000"/>
                </a:solidFill>
              </a:rPr>
              <a:t>S. aureus </a:t>
            </a:r>
            <a:r>
              <a:rPr lang="en-US" dirty="0" smtClean="0">
                <a:solidFill>
                  <a:srgbClr val="000000"/>
                </a:solidFill>
              </a:rPr>
              <a:t>occurs in one of several ways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toxin formation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localized infection (pyogenic disease)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systemic infection (disseminated infection)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Treatment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772400" cy="4495800"/>
          </a:xfrm>
          <a:noFill/>
        </p:spPr>
        <p:txBody>
          <a:bodyPr/>
          <a:lstStyle/>
          <a:p>
            <a:r>
              <a:rPr lang="en-US" sz="3600" dirty="0" smtClean="0">
                <a:solidFill>
                  <a:srgbClr val="000000"/>
                </a:solidFill>
              </a:rPr>
              <a:t>Remove foreign bodies if possible</a:t>
            </a:r>
          </a:p>
          <a:p>
            <a:r>
              <a:rPr lang="en-US" sz="3600" dirty="0" smtClean="0">
                <a:solidFill>
                  <a:srgbClr val="000000"/>
                </a:solidFill>
              </a:rPr>
              <a:t>Drain pus if possible</a:t>
            </a:r>
          </a:p>
          <a:p>
            <a:r>
              <a:rPr lang="en-US" sz="3600" dirty="0" smtClean="0">
                <a:solidFill>
                  <a:srgbClr val="000000"/>
                </a:solidFill>
              </a:rPr>
              <a:t>Duration of therapy depends on the type of infection</a:t>
            </a:r>
          </a:p>
          <a:p>
            <a:pPr lvl="1"/>
            <a:r>
              <a:rPr lang="en-US" sz="3200" dirty="0" smtClean="0">
                <a:solidFill>
                  <a:srgbClr val="000000"/>
                </a:solidFill>
              </a:rPr>
              <a:t>bone, foreign body, heart require at least 4 weeks of antibiotics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Treatment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371600"/>
            <a:ext cx="7772400" cy="48006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Antibiotic Therapy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guided by local susceptibility data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MSSA- </a:t>
            </a:r>
            <a:r>
              <a:rPr lang="en-US" sz="3200" dirty="0" smtClean="0">
                <a:solidFill>
                  <a:srgbClr val="000000"/>
                </a:solidFill>
              </a:rPr>
              <a:t>methicillin sensitive </a:t>
            </a:r>
            <a:r>
              <a:rPr lang="en-US" sz="3200" i="1" dirty="0" smtClean="0">
                <a:solidFill>
                  <a:srgbClr val="000000"/>
                </a:solidFill>
              </a:rPr>
              <a:t>S. aureus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good drug choices are B-lactams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Hospital Acquired MRSA (HA-MRSA)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Most frequently due to altered penicillin binding proteins (PBP2a)- </a:t>
            </a:r>
            <a:r>
              <a:rPr lang="en-US" i="1" dirty="0" smtClean="0">
                <a:solidFill>
                  <a:srgbClr val="000000"/>
                </a:solidFill>
              </a:rPr>
              <a:t>mecA</a:t>
            </a:r>
            <a:r>
              <a:rPr lang="en-US" dirty="0" smtClean="0">
                <a:solidFill>
                  <a:srgbClr val="000000"/>
                </a:solidFill>
              </a:rPr>
              <a:t> gene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resistant to more drugs than CA-MRSA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vancomycin best choice 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648200"/>
          </a:xfrm>
        </p:spPr>
        <p:txBody>
          <a:bodyPr/>
          <a:lstStyle/>
          <a:p>
            <a:pPr lvl="1"/>
            <a:r>
              <a:rPr lang="en-US" dirty="0" smtClean="0">
                <a:solidFill>
                  <a:srgbClr val="000000"/>
                </a:solidFill>
              </a:rPr>
              <a:t>Community acquired-MRSA (CA-MRSA)</a:t>
            </a:r>
          </a:p>
          <a:p>
            <a:pPr lvl="2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doxycycline, trim-sulfa, linezolid, vancomycin good initial choices if CA-MRSA suspected</a:t>
            </a:r>
          </a:p>
          <a:p>
            <a:pPr lvl="2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rifampin resistance occurs rapidly and combination therapy is useful</a:t>
            </a:r>
            <a:endParaRPr lang="en-US" sz="2800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VISA/VRSA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MRSA that is Vancomycin Resistant</a:t>
            </a:r>
          </a:p>
          <a:p>
            <a:pPr lvl="3"/>
            <a:r>
              <a:rPr lang="en-US" dirty="0" smtClean="0">
                <a:solidFill>
                  <a:srgbClr val="000000"/>
                </a:solidFill>
              </a:rPr>
              <a:t>vancomycin intermediate-susceptible MRSA</a:t>
            </a:r>
          </a:p>
          <a:p>
            <a:pPr lvl="3"/>
            <a:r>
              <a:rPr lang="en-US" dirty="0" smtClean="0">
                <a:solidFill>
                  <a:srgbClr val="000000"/>
                </a:solidFill>
              </a:rPr>
              <a:t>vancomycin resistant MRSA</a:t>
            </a:r>
          </a:p>
          <a:p>
            <a:pPr lvl="2"/>
            <a:r>
              <a:rPr lang="en-US" sz="2800" dirty="0" smtClean="0">
                <a:solidFill>
                  <a:srgbClr val="000000"/>
                </a:solidFill>
              </a:rPr>
              <a:t>consider linezolid or Synercid or daptomycin</a:t>
            </a:r>
          </a:p>
          <a:p>
            <a:endParaRPr lang="en-US" sz="4800" dirty="0" smtClean="0">
              <a:solidFill>
                <a:srgbClr val="000000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4400" i="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Treatment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Antibiotic Susceptibility Testing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56304"/>
            <a:ext cx="4267200" cy="2901696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</p:spPr>
      </p:pic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0"/>
            <a:ext cx="3124200" cy="251580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2173601"/>
            <a:ext cx="4648200" cy="416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57200" y="3505200"/>
            <a:ext cx="13107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0" dirty="0" smtClean="0">
                <a:solidFill>
                  <a:srgbClr val="000000"/>
                </a:solidFill>
              </a:rPr>
              <a:t>Vitek 2.0</a:t>
            </a:r>
            <a:endParaRPr lang="en-US" i="0" dirty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85865" y="1524000"/>
            <a:ext cx="46581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Mueller-</a:t>
            </a:r>
            <a:r>
              <a:rPr lang="en-US" dirty="0">
                <a:solidFill>
                  <a:srgbClr val="000000"/>
                </a:solidFill>
              </a:rPr>
              <a:t>H</a:t>
            </a:r>
            <a:r>
              <a:rPr lang="en-US" dirty="0" smtClean="0">
                <a:solidFill>
                  <a:srgbClr val="000000"/>
                </a:solidFill>
              </a:rPr>
              <a:t>inton Agar Disk Diffusion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6396335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0" dirty="0" smtClean="0">
                <a:solidFill>
                  <a:srgbClr val="000000"/>
                </a:solidFill>
              </a:rPr>
              <a:t>CA-MRSA</a:t>
            </a:r>
            <a:endParaRPr lang="en-US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  <a:noFill/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Coagulase Negative Staphylococci 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6400800"/>
          </a:xfrm>
          <a:noFill/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</a:rPr>
              <a:t> Coagulase Negative staph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15 species are indigenous to man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4  are clinically important</a:t>
            </a:r>
          </a:p>
          <a:p>
            <a:pPr lvl="2"/>
            <a:r>
              <a:rPr lang="en-US" i="1" dirty="0" smtClean="0">
                <a:solidFill>
                  <a:srgbClr val="000000"/>
                </a:solidFill>
              </a:rPr>
              <a:t>S. epidermidis  </a:t>
            </a:r>
            <a:r>
              <a:rPr lang="en-US" dirty="0" smtClean="0">
                <a:solidFill>
                  <a:srgbClr val="000000"/>
                </a:solidFill>
              </a:rPr>
              <a:t>(</a:t>
            </a:r>
            <a:r>
              <a:rPr lang="en-US" i="1" dirty="0" smtClean="0">
                <a:solidFill>
                  <a:srgbClr val="000000"/>
                </a:solidFill>
              </a:rPr>
              <a:t>S. epidermidis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</a:p>
          <a:p>
            <a:pPr lvl="2"/>
            <a:r>
              <a:rPr lang="en-US" i="1" dirty="0" smtClean="0">
                <a:solidFill>
                  <a:srgbClr val="000000"/>
                </a:solidFill>
              </a:rPr>
              <a:t>S. hemolyticus</a:t>
            </a:r>
          </a:p>
          <a:p>
            <a:pPr lvl="2"/>
            <a:r>
              <a:rPr lang="en-US" i="1" dirty="0" smtClean="0">
                <a:solidFill>
                  <a:srgbClr val="000000"/>
                </a:solidFill>
              </a:rPr>
              <a:t>S. saphrophyticus</a:t>
            </a:r>
          </a:p>
          <a:p>
            <a:pPr lvl="2"/>
            <a:r>
              <a:rPr lang="en-US" i="1" dirty="0" smtClean="0">
                <a:solidFill>
                  <a:srgbClr val="000000"/>
                </a:solidFill>
              </a:rPr>
              <a:t>S. lugdunensis </a:t>
            </a:r>
            <a:r>
              <a:rPr lang="en-US" dirty="0" smtClean="0">
                <a:solidFill>
                  <a:srgbClr val="000000"/>
                </a:solidFill>
              </a:rPr>
              <a:t> (infrequent, but severe)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Others:  </a:t>
            </a:r>
            <a:r>
              <a:rPr lang="en-US" sz="2400" i="1" dirty="0" smtClean="0">
                <a:solidFill>
                  <a:srgbClr val="000000"/>
                </a:solidFill>
              </a:rPr>
              <a:t>S. capitis, S. caprae, S. warneri, S. auricularis, S. intermedius, S. simulans, S. cohnii, S. chormogenes</a:t>
            </a:r>
            <a:endParaRPr lang="en-US" sz="2400" dirty="0" smtClean="0">
              <a:solidFill>
                <a:srgbClr val="000000"/>
              </a:solidFill>
            </a:endParaRPr>
          </a:p>
          <a:p>
            <a:pPr lvl="1"/>
            <a:endParaRPr lang="en-US" sz="3200" i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S. epidermidis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normal resident bacteria on skin, mucous membranes (S.epi - 65% - 90%)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type, location, and amount of S.epi on skin can be altered by many factors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eg. - antibiotic use, </a:t>
            </a:r>
            <a:r>
              <a:rPr lang="en-US" i="1" dirty="0" smtClean="0">
                <a:solidFill>
                  <a:srgbClr val="000000"/>
                </a:solidFill>
              </a:rPr>
              <a:t>S. aureus </a:t>
            </a:r>
            <a:r>
              <a:rPr lang="en-US" dirty="0" smtClean="0">
                <a:solidFill>
                  <a:srgbClr val="000000"/>
                </a:solidFill>
              </a:rPr>
              <a:t>colonization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Contains numerous plasmids coding for antibiotic resistance and can easily transfer them within or between species, genus</a:t>
            </a:r>
          </a:p>
          <a:p>
            <a:pPr lvl="2"/>
            <a:endParaRPr lang="en-US" dirty="0" smtClean="0">
              <a:solidFill>
                <a:srgbClr val="000000"/>
              </a:solidFill>
            </a:endParaRPr>
          </a:p>
          <a:p>
            <a:pPr lvl="1"/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S. epidermidis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8001000" cy="4876800"/>
          </a:xfrm>
          <a:noFill/>
        </p:spPr>
        <p:txBody>
          <a:bodyPr/>
          <a:lstStyle/>
          <a:p>
            <a:r>
              <a:rPr lang="en-US" sz="3600" dirty="0" smtClean="0">
                <a:solidFill>
                  <a:srgbClr val="000000"/>
                </a:solidFill>
              </a:rPr>
              <a:t>usually highly antibiotic resistant</a:t>
            </a:r>
          </a:p>
          <a:p>
            <a:pPr lvl="1"/>
            <a:r>
              <a:rPr lang="en-US" sz="3200" dirty="0" smtClean="0">
                <a:solidFill>
                  <a:srgbClr val="000000"/>
                </a:solidFill>
              </a:rPr>
              <a:t>&gt;80% methicillin resistant</a:t>
            </a:r>
          </a:p>
          <a:p>
            <a:pPr lvl="1"/>
            <a:r>
              <a:rPr lang="en-US" sz="3200" dirty="0" smtClean="0">
                <a:solidFill>
                  <a:srgbClr val="000000"/>
                </a:solidFill>
              </a:rPr>
              <a:t>&gt;50% are resistant to: </a:t>
            </a:r>
            <a:r>
              <a:rPr lang="en-US" dirty="0" smtClean="0">
                <a:solidFill>
                  <a:srgbClr val="000000"/>
                </a:solidFill>
              </a:rPr>
              <a:t>erythromycin, clindamycin, Chloramphenicol, and tetracyclines</a:t>
            </a:r>
          </a:p>
          <a:p>
            <a:pPr lvl="1"/>
            <a:r>
              <a:rPr lang="en-US" sz="3200" dirty="0" smtClean="0">
                <a:solidFill>
                  <a:srgbClr val="000000"/>
                </a:solidFill>
              </a:rPr>
              <a:t>Sensitive to: </a:t>
            </a:r>
            <a:r>
              <a:rPr lang="en-US" dirty="0" smtClean="0">
                <a:solidFill>
                  <a:srgbClr val="000000"/>
                </a:solidFill>
              </a:rPr>
              <a:t>vancomycin, rifampin, and ciprofloxacin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Nearly all infections are nosocomial (hospital acquired)</a:t>
            </a:r>
          </a:p>
          <a:p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-914400" y="381000"/>
            <a:ext cx="7772400" cy="1143000"/>
          </a:xfrm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S. epidermidis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4800600" cy="46482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Coagulase negative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Catalase positive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Growth on blood agar: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Non-hemolytic (gamma hemolysis)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Whitish creamy color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Grows readily (16 hours)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endParaRPr lang="en-US" dirty="0" smtClean="0">
              <a:solidFill>
                <a:srgbClr val="000000"/>
              </a:solidFill>
            </a:endParaRP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 cstate="print"/>
          <a:srcRect l="19466" t="2672" r="16829" b="2469"/>
          <a:stretch>
            <a:fillRect/>
          </a:stretch>
        </p:blipFill>
        <p:spPr bwMode="auto">
          <a:xfrm>
            <a:off x="5638800" y="0"/>
            <a:ext cx="3505200" cy="6913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638800" y="3881437"/>
            <a:ext cx="1319213" cy="461963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S. aureus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38800" y="0"/>
            <a:ext cx="1944688" cy="461963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S. epidermidis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S. epidermidis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no known pathogenic exoproteins or toxins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mainly causes infection on “hardware” and is introduced onto foreign body during procedure from hospital environment, hands of personnel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eg - IVs, dacron grafts, CSF shunts, pacemaker wires, artificial valves and joints, implants (breast, eye)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S. epidermidis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676400"/>
            <a:ext cx="7620000" cy="4572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Exopolysaccharide layer produced by the organism (biofilm) is the major reason it causes infection on hardware</a:t>
            </a:r>
          </a:p>
          <a:p>
            <a:pPr lvl="1"/>
            <a:r>
              <a:rPr lang="en-US" sz="3200" dirty="0" smtClean="0">
                <a:solidFill>
                  <a:srgbClr val="000000"/>
                </a:solidFill>
              </a:rPr>
              <a:t>Biofilm protects S. epidermidis from host defenses such as opsonization and decreases penetration of antibiotics</a:t>
            </a:r>
          </a:p>
          <a:p>
            <a:pPr lvl="1"/>
            <a:r>
              <a:rPr lang="en-US" sz="3200" dirty="0" smtClean="0">
                <a:solidFill>
                  <a:srgbClr val="000000"/>
                </a:solidFill>
              </a:rPr>
              <a:t>some surface antigens produced by </a:t>
            </a:r>
            <a:r>
              <a:rPr lang="en-US" sz="3200" i="1" dirty="0" smtClean="0">
                <a:solidFill>
                  <a:srgbClr val="000000"/>
                </a:solidFill>
              </a:rPr>
              <a:t>S. epidermidis</a:t>
            </a:r>
            <a:r>
              <a:rPr lang="en-US" sz="3200" dirty="0" smtClean="0">
                <a:solidFill>
                  <a:srgbClr val="000000"/>
                </a:solidFill>
              </a:rPr>
              <a:t> may promote its adherence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305800" cy="4114800"/>
          </a:xfrm>
          <a:noFill/>
        </p:spPr>
        <p:txBody>
          <a:bodyPr>
            <a:normAutofit lnSpcReduction="10000"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Staph food poisoning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occurs through ingestion of a preformed enterotoxin (usually staph enterotoxin A or B) in contaminated food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meats, potato salad, custards, ice cream - partially cooked or come to room temperature and then refrigerated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usually the food appears normal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abrupt onset of salivation, N/V, abdominal pain, diarrhea occurring 2 - 6 hours after ingestion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usually occurs in community outbreaks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self-limited: resolves in a few hours</a:t>
            </a:r>
          </a:p>
          <a:p>
            <a:pPr lvl="1"/>
            <a:endParaRPr lang="en-US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CoNS Pathogenesis</a:t>
            </a:r>
          </a:p>
        </p:txBody>
      </p:sp>
      <p:pic>
        <p:nvPicPr>
          <p:cNvPr id="6861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Text Box 6"/>
          <p:cNvSpPr txBox="1">
            <a:spLocks noChangeArrowheads="1"/>
          </p:cNvSpPr>
          <p:nvPr/>
        </p:nvSpPr>
        <p:spPr bwMode="auto">
          <a:xfrm>
            <a:off x="4572000" y="6521450"/>
            <a:ext cx="42169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</a:rPr>
              <a:t>Von Eiff, et al. Lancet Infect Dis 2002;2:677-85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1480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ext Box 7"/>
          <p:cNvSpPr txBox="1">
            <a:spLocks noChangeArrowheads="1"/>
          </p:cNvSpPr>
          <p:nvPr/>
        </p:nvSpPr>
        <p:spPr bwMode="auto">
          <a:xfrm>
            <a:off x="2438400" y="6491288"/>
            <a:ext cx="50113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silicone ventricular catheter (Cordis</a:t>
            </a:r>
            <a:r>
              <a:rPr lang="en-US" b="1" baseline="30000" dirty="0">
                <a:solidFill>
                  <a:srgbClr val="000000"/>
                </a:solidFill>
                <a:cs typeface="Arial" charset="0"/>
              </a:rPr>
              <a:t>®</a:t>
            </a:r>
            <a:r>
              <a:rPr lang="en-US" b="1" dirty="0">
                <a:solidFill>
                  <a:srgbClr val="000000"/>
                </a:solidFill>
                <a:cs typeface="Arial" charset="0"/>
              </a:rPr>
              <a:t>)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69636" name="Rectangle 8"/>
          <p:cNvSpPr>
            <a:spLocks noChangeArrowheads="1"/>
          </p:cNvSpPr>
          <p:nvPr/>
        </p:nvSpPr>
        <p:spPr bwMode="auto">
          <a:xfrm>
            <a:off x="1143000" y="2819400"/>
            <a:ext cx="24350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before inoculation</a:t>
            </a:r>
          </a:p>
        </p:txBody>
      </p:sp>
      <p:pic>
        <p:nvPicPr>
          <p:cNvPr id="6963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0"/>
            <a:ext cx="4038600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8" name="Rectangle 10"/>
          <p:cNvSpPr>
            <a:spLocks noChangeArrowheads="1"/>
          </p:cNvSpPr>
          <p:nvPr/>
        </p:nvSpPr>
        <p:spPr bwMode="auto">
          <a:xfrm>
            <a:off x="6553200" y="2819400"/>
            <a:ext cx="15263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30 minutes</a:t>
            </a:r>
          </a:p>
        </p:txBody>
      </p:sp>
      <p:pic>
        <p:nvPicPr>
          <p:cNvPr id="6963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00400"/>
            <a:ext cx="4114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Rectangle 12"/>
          <p:cNvSpPr>
            <a:spLocks noChangeArrowheads="1"/>
          </p:cNvSpPr>
          <p:nvPr/>
        </p:nvSpPr>
        <p:spPr bwMode="auto">
          <a:xfrm>
            <a:off x="1371600" y="6067425"/>
            <a:ext cx="12715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12 hours</a:t>
            </a:r>
          </a:p>
        </p:txBody>
      </p:sp>
      <p:pic>
        <p:nvPicPr>
          <p:cNvPr id="69641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3200400"/>
            <a:ext cx="40386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2" name="Rectangle 14"/>
          <p:cNvSpPr>
            <a:spLocks noChangeArrowheads="1"/>
          </p:cNvSpPr>
          <p:nvPr/>
        </p:nvSpPr>
        <p:spPr bwMode="auto">
          <a:xfrm>
            <a:off x="6705600" y="6019800"/>
            <a:ext cx="12715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24 hours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924800" cy="4876800"/>
          </a:xfrm>
        </p:spPr>
        <p:txBody>
          <a:bodyPr>
            <a:normAutofit lnSpcReduction="10000"/>
          </a:bodyPr>
          <a:lstStyle/>
          <a:p>
            <a:pPr marL="342900" lvl="1" indent="-342900">
              <a:buFontTx/>
              <a:buChar char="•"/>
              <a:defRPr/>
            </a:pPr>
            <a:r>
              <a:rPr lang="en-US" sz="3200" u="sng" dirty="0" smtClean="0">
                <a:solidFill>
                  <a:srgbClr val="000000"/>
                </a:solidFill>
              </a:rPr>
              <a:t>DO NOT</a:t>
            </a:r>
            <a:r>
              <a:rPr lang="en-US" sz="3200" dirty="0" smtClean="0">
                <a:solidFill>
                  <a:srgbClr val="000000"/>
                </a:solidFill>
              </a:rPr>
              <a:t> take blood cultures from Lines!</a:t>
            </a:r>
            <a:endParaRPr lang="en-US" i="1" dirty="0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</a:rPr>
              <a:t>Intravenous Catheter Infections</a:t>
            </a:r>
          </a:p>
          <a:p>
            <a:pPr lvl="1">
              <a:defRPr/>
            </a:pPr>
            <a:r>
              <a:rPr lang="en-US" i="1" dirty="0" smtClean="0">
                <a:solidFill>
                  <a:srgbClr val="000000"/>
                </a:solidFill>
              </a:rPr>
              <a:t>S. epidermidis- </a:t>
            </a:r>
            <a:r>
              <a:rPr lang="en-US" dirty="0" smtClean="0">
                <a:solidFill>
                  <a:srgbClr val="000000"/>
                </a:solidFill>
              </a:rPr>
              <a:t>most common associated organism</a:t>
            </a: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</a:rPr>
              <a:t>Can lead to bacteremia and can also be associated with significant morbidity/mortality (“line sepsis”)</a:t>
            </a: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</a:rPr>
              <a:t>Infection can occur at the insertion site or the tip</a:t>
            </a:r>
          </a:p>
          <a:p>
            <a:pPr lvl="1">
              <a:defRPr/>
            </a:pPr>
            <a:r>
              <a:rPr lang="en-US" dirty="0" smtClean="0">
                <a:solidFill>
                  <a:srgbClr val="000000"/>
                </a:solidFill>
              </a:rPr>
              <a:t>Remove catheter </a:t>
            </a:r>
            <a:r>
              <a:rPr lang="en-US" u="sng" dirty="0" smtClean="0">
                <a:solidFill>
                  <a:srgbClr val="000000"/>
                </a:solidFill>
              </a:rPr>
              <a:t>+</a:t>
            </a:r>
            <a:r>
              <a:rPr lang="en-US" dirty="0" smtClean="0">
                <a:solidFill>
                  <a:srgbClr val="000000"/>
                </a:solidFill>
              </a:rPr>
              <a:t> Vancomycin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838200" y="3810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4400" i="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Clinical Manifestations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</a:rPr>
              <a:t>Bacteremia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S. epidermidis often recovered from blood cultures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most common blood contaminate and rarely causes native valve endocarditis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most common cause of “line sepsis”</a:t>
            </a:r>
            <a:r>
              <a:rPr lang="en-US" sz="2800" i="1" dirty="0" smtClean="0">
                <a:solidFill>
                  <a:srgbClr val="000000"/>
                </a:solidFill>
              </a:rPr>
              <a:t> 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major cause of sternal osteomyelitis after cardiothoracic surgery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common cause of prosthetic joint infection</a:t>
            </a:r>
          </a:p>
          <a:p>
            <a:pPr lvl="1"/>
            <a:endParaRPr lang="en-US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7270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419600"/>
          </a:xfrm>
          <a:noFill/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Infective Endocarditis (IE)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Native valve IE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5% of all cases are due to </a:t>
            </a:r>
            <a:r>
              <a:rPr lang="en-US" i="1" dirty="0" smtClean="0">
                <a:solidFill>
                  <a:srgbClr val="000000"/>
                </a:solidFill>
              </a:rPr>
              <a:t>S. epidermidis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occurs with seeding of damaged valves, endocardium when S. epidermidis crosses skin barrier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Prosthetic valve IE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40% of all cases are due to </a:t>
            </a:r>
            <a:r>
              <a:rPr lang="en-US" i="1" dirty="0" smtClean="0">
                <a:solidFill>
                  <a:srgbClr val="000000"/>
                </a:solidFill>
              </a:rPr>
              <a:t>S. epidermidis</a:t>
            </a:r>
            <a:endParaRPr lang="en-US" dirty="0" smtClean="0">
              <a:solidFill>
                <a:srgbClr val="000000"/>
              </a:solidFill>
            </a:endParaRP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if it develops in the first months after valve replacement, seeding probably occurred during surgery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811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74754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IE (continued)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Diagnosis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Multiple sets of positive blood cultures 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echocardiography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high level of clinical suspicion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Treatment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Vancomycin </a:t>
            </a:r>
            <a:r>
              <a:rPr lang="en-US" u="sng" dirty="0" smtClean="0">
                <a:solidFill>
                  <a:srgbClr val="000000"/>
                </a:solidFill>
              </a:rPr>
              <a:t>+</a:t>
            </a:r>
            <a:r>
              <a:rPr lang="en-US" dirty="0" smtClean="0">
                <a:solidFill>
                  <a:srgbClr val="000000"/>
                </a:solidFill>
              </a:rPr>
              <a:t> gent </a:t>
            </a:r>
            <a:r>
              <a:rPr lang="en-US" u="sng" dirty="0" smtClean="0">
                <a:solidFill>
                  <a:srgbClr val="000000"/>
                </a:solidFill>
              </a:rPr>
              <a:t>+</a:t>
            </a:r>
            <a:r>
              <a:rPr lang="en-US" dirty="0" smtClean="0">
                <a:solidFill>
                  <a:srgbClr val="000000"/>
                </a:solidFill>
              </a:rPr>
              <a:t> rifampin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Removal &amp; replacement of valve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-1828800" y="228600"/>
            <a:ext cx="7772400" cy="1143000"/>
          </a:xfrm>
          <a:noFill/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0" y="1524000"/>
            <a:ext cx="4114800" cy="4114800"/>
          </a:xfrm>
          <a:noFill/>
        </p:spPr>
        <p:txBody>
          <a:bodyPr/>
          <a:lstStyle/>
          <a:p>
            <a:r>
              <a:rPr lang="en-US" sz="2400" i="1" dirty="0" smtClean="0">
                <a:solidFill>
                  <a:srgbClr val="000000"/>
                </a:solidFill>
              </a:rPr>
              <a:t>S. epidermidis</a:t>
            </a:r>
            <a:r>
              <a:rPr lang="en-US" sz="2400" dirty="0" smtClean="0">
                <a:solidFill>
                  <a:srgbClr val="000000"/>
                </a:solidFill>
              </a:rPr>
              <a:t> endophthalmitis:</a:t>
            </a:r>
            <a:r>
              <a:rPr lang="en-US" sz="2400" i="1" dirty="0" smtClean="0">
                <a:solidFill>
                  <a:srgbClr val="000000"/>
                </a:solidFill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Most</a:t>
            </a:r>
            <a:r>
              <a:rPr lang="en-US" sz="2000" i="1" dirty="0" smtClean="0">
                <a:solidFill>
                  <a:srgbClr val="000000"/>
                </a:solidFill>
              </a:rPr>
              <a:t> </a:t>
            </a:r>
            <a:r>
              <a:rPr lang="en-US" sz="2000" dirty="0" smtClean="0">
                <a:solidFill>
                  <a:srgbClr val="000000"/>
                </a:solidFill>
              </a:rPr>
              <a:t>common cause after cataract surgery/lens implantation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Also occurs in intravenous drug abusers (IVDA)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Dx - clinical exam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Tx - vitrectomy or enucleation with IV vancomycin +intravitreal antibiotics</a:t>
            </a:r>
          </a:p>
        </p:txBody>
      </p:sp>
      <p:pic>
        <p:nvPicPr>
          <p:cNvPr id="75780" name="Picture 2" descr="sa8"/>
          <p:cNvPicPr>
            <a:picLocks noChangeAspect="1" noChangeArrowheads="1"/>
          </p:cNvPicPr>
          <p:nvPr/>
        </p:nvPicPr>
        <p:blipFill>
          <a:blip r:embed="rId3" cstate="print"/>
          <a:srcRect l="5969" t="6746" r="47762" b="13271"/>
          <a:stretch>
            <a:fillRect/>
          </a:stretch>
        </p:blipFill>
        <p:spPr bwMode="auto">
          <a:xfrm>
            <a:off x="4114800" y="0"/>
            <a:ext cx="5029200" cy="673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sz="3600" dirty="0" smtClean="0">
                <a:solidFill>
                  <a:srgbClr val="000000"/>
                </a:solidFill>
              </a:rPr>
              <a:t>Urinary Tract Infections</a:t>
            </a:r>
          </a:p>
          <a:p>
            <a:pPr lvl="1"/>
            <a:r>
              <a:rPr lang="en-US" sz="3200" dirty="0" smtClean="0">
                <a:solidFill>
                  <a:srgbClr val="000000"/>
                </a:solidFill>
              </a:rPr>
              <a:t>S. epidermidis usually causes UTIs in elderly, hospitalized patients with catheters in place</a:t>
            </a:r>
          </a:p>
          <a:p>
            <a:pPr lvl="1"/>
            <a:r>
              <a:rPr lang="en-US" sz="3200" dirty="0" smtClean="0">
                <a:solidFill>
                  <a:srgbClr val="000000"/>
                </a:solidFill>
              </a:rPr>
              <a:t>Very different than clinical setting of UTIs with </a:t>
            </a:r>
            <a:r>
              <a:rPr lang="en-US" sz="3200" i="1" dirty="0" smtClean="0">
                <a:solidFill>
                  <a:srgbClr val="000000"/>
                </a:solidFill>
              </a:rPr>
              <a:t>S. saprophyticus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S. hemolyticus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</a:rPr>
              <a:t>(2</a:t>
            </a:r>
            <a:r>
              <a:rPr lang="en-US" sz="2800" baseline="30000" dirty="0" smtClean="0">
                <a:solidFill>
                  <a:srgbClr val="000000"/>
                </a:solidFill>
              </a:rPr>
              <a:t>nd</a:t>
            </a:r>
            <a:r>
              <a:rPr lang="en-US" sz="2800" dirty="0" smtClean="0">
                <a:solidFill>
                  <a:srgbClr val="000000"/>
                </a:solidFill>
              </a:rPr>
              <a:t> most common cause of CoNS infections) 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normal resident bacteria on skin, mucous membranes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Infections: similar to </a:t>
            </a:r>
            <a:r>
              <a:rPr lang="en-US" sz="2800" i="1" dirty="0" smtClean="0">
                <a:solidFill>
                  <a:srgbClr val="000000"/>
                </a:solidFill>
              </a:rPr>
              <a:t>S. epidermidis-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Line infections, endocarditis, septicemia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Others: UTI, Wound, bone, and joint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Lab: similar to </a:t>
            </a:r>
            <a:r>
              <a:rPr lang="en-US" sz="2800" i="1" dirty="0" smtClean="0">
                <a:solidFill>
                  <a:srgbClr val="000000"/>
                </a:solidFill>
              </a:rPr>
              <a:t>S. epidermidis: </a:t>
            </a:r>
            <a:r>
              <a:rPr lang="en-US" sz="2800" dirty="0" smtClean="0">
                <a:solidFill>
                  <a:srgbClr val="000000"/>
                </a:solidFill>
              </a:rPr>
              <a:t>catalase positive coagulase negative, non-hemolytic on blood agar</a:t>
            </a:r>
          </a:p>
          <a:p>
            <a:pPr lvl="1"/>
            <a:endParaRPr lang="en-US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Toxic shock syndrome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associated with toxigenic staph strains producing TSST-1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TSST-1: related to the enterotoxins and is a superantigen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patients are colonized with the staph strain and under certain conditions (low oxygen tension, low magnesium concentration, etc), toxin production begins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S. saprophyticus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981200"/>
            <a:ext cx="5029200" cy="4572000"/>
          </a:xfrm>
          <a:noFill/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</a:rPr>
              <a:t>Catalase positive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Coagulase negative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Non-hemolytic on blood agar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Novobiocin resistant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True urinary pathogen (rarely a contaminant)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UTI clinical presentation similar 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     to that of infection with GNRs </a:t>
            </a:r>
          </a:p>
          <a:p>
            <a:pPr>
              <a:buFontTx/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     such as</a:t>
            </a:r>
            <a:r>
              <a:rPr lang="en-US" sz="2400" i="1" dirty="0" smtClean="0">
                <a:solidFill>
                  <a:srgbClr val="000000"/>
                </a:solidFill>
              </a:rPr>
              <a:t> E. coli</a:t>
            </a:r>
            <a:r>
              <a:rPr lang="en-US" sz="2400" dirty="0" smtClean="0">
                <a:solidFill>
                  <a:srgbClr val="000000"/>
                </a:solidFill>
              </a:rPr>
              <a:t>: </a:t>
            </a:r>
            <a:r>
              <a:rPr lang="en-US" sz="2000" dirty="0" smtClean="0">
                <a:solidFill>
                  <a:srgbClr val="000000"/>
                </a:solidFill>
              </a:rPr>
              <a:t>frequency, urgency, dysuria: pyuria on UA  </a:t>
            </a:r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3" cstate="print"/>
          <a:srcRect l="9969" t="8000" r="7716" b="3999"/>
          <a:stretch>
            <a:fillRect/>
          </a:stretch>
        </p:blipFill>
        <p:spPr bwMode="auto">
          <a:xfrm>
            <a:off x="4637088" y="1828800"/>
            <a:ext cx="4506912" cy="464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S. saprophyticus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05000"/>
            <a:ext cx="86106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Infection occurs in healthy young women in an outpatient setting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70% report sex within 24 hours preceding symptoms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2nd most common pathogen (after E. coli) in young women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can cause symptoms, pyuria, with &lt;10</a:t>
            </a:r>
            <a:r>
              <a:rPr lang="en-US" baseline="30000" dirty="0" smtClean="0">
                <a:solidFill>
                  <a:srgbClr val="000000"/>
                </a:solidFill>
              </a:rPr>
              <a:t>5</a:t>
            </a:r>
            <a:r>
              <a:rPr lang="en-US" sz="18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cfu/ml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may be cause of acute urethral syndrome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Tx - quinolones, Bactrim	</a:t>
            </a:r>
          </a:p>
          <a:p>
            <a:pPr lvl="2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may recur in 10% of patients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S. lugdunensis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>
          <a:xfrm>
            <a:off x="762000" y="1066800"/>
            <a:ext cx="8077200" cy="4876800"/>
          </a:xfrm>
        </p:spPr>
        <p:txBody>
          <a:bodyPr/>
          <a:lstStyle/>
          <a:p>
            <a:r>
              <a:rPr lang="en-US" sz="1800" dirty="0" smtClean="0">
                <a:solidFill>
                  <a:srgbClr val="000000"/>
                </a:solidFill>
              </a:rPr>
              <a:t>Infrequent, but important cause of infections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Very aggressive endocarditis with frequent valve replacement, congestive heart failure, and high mortality rate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Bacteremia, arthritis, UTI, central line infections, wound infections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Key lab features: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Beta hemolytic on blood agar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Coagulase negative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pyrrolidonyl-α-naphthylamide hydrolysis (PYR) positive</a:t>
            </a:r>
          </a:p>
          <a:p>
            <a:pPr lvl="2"/>
            <a:r>
              <a:rPr lang="en-US" sz="1200" dirty="0" smtClean="0">
                <a:solidFill>
                  <a:srgbClr val="000000"/>
                </a:solidFill>
              </a:rPr>
              <a:t>Detects L-pyrrolidonyl arylamidase</a:t>
            </a:r>
          </a:p>
          <a:p>
            <a:pPr lvl="2"/>
            <a:r>
              <a:rPr lang="en-US" sz="1200" dirty="0" smtClean="0">
                <a:solidFill>
                  <a:srgbClr val="000000"/>
                </a:solidFill>
              </a:rPr>
              <a:t>Paper disk impregnated with reagent</a:t>
            </a:r>
          </a:p>
          <a:p>
            <a:pPr lvl="2"/>
            <a:r>
              <a:rPr lang="en-US" sz="1200" dirty="0" smtClean="0">
                <a:solidFill>
                  <a:srgbClr val="000000"/>
                </a:solidFill>
              </a:rPr>
              <a:t>(most staph are negative): good rapid screening test</a:t>
            </a:r>
          </a:p>
          <a:p>
            <a:pPr lvl="1"/>
            <a:r>
              <a:rPr lang="en-US" sz="1600" dirty="0" smtClean="0">
                <a:solidFill>
                  <a:srgbClr val="000000"/>
                </a:solidFill>
              </a:rPr>
              <a:t>Rapid ornithine  decarboxylase positive (all other staphylococci are negative) </a:t>
            </a:r>
            <a:endParaRPr lang="en-US" sz="1200" dirty="0" smtClean="0">
              <a:solidFill>
                <a:srgbClr val="000000"/>
              </a:solidFill>
            </a:endParaRPr>
          </a:p>
          <a:p>
            <a:pPr lvl="1"/>
            <a:endParaRPr lang="en-US" sz="2400" dirty="0" smtClean="0">
              <a:solidFill>
                <a:srgbClr val="000000"/>
              </a:solidFill>
            </a:endParaRPr>
          </a:p>
          <a:p>
            <a:pPr lvl="2"/>
            <a:endParaRPr lang="en-US" sz="1800" dirty="0" smtClean="0">
              <a:solidFill>
                <a:srgbClr val="000000"/>
              </a:solidFill>
            </a:endParaRPr>
          </a:p>
        </p:txBody>
      </p: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2" cstate="print"/>
          <a:srcRect t="18562" b="26347"/>
          <a:stretch>
            <a:fillRect/>
          </a:stretch>
        </p:blipFill>
        <p:spPr bwMode="auto">
          <a:xfrm>
            <a:off x="1600200" y="4724400"/>
            <a:ext cx="5715000" cy="2103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0901" name="TextBox 4"/>
          <p:cNvSpPr txBox="1">
            <a:spLocks noChangeArrowheads="1"/>
          </p:cNvSpPr>
          <p:nvPr/>
        </p:nvSpPr>
        <p:spPr bwMode="auto">
          <a:xfrm>
            <a:off x="5149850" y="4724400"/>
            <a:ext cx="19034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0" dirty="0">
                <a:solidFill>
                  <a:srgbClr val="000000"/>
                </a:solidFill>
              </a:rPr>
              <a:t>PYR positive</a:t>
            </a:r>
          </a:p>
        </p:txBody>
      </p:sp>
      <p:sp>
        <p:nvSpPr>
          <p:cNvPr id="80902" name="TextBox 5"/>
          <p:cNvSpPr txBox="1">
            <a:spLocks noChangeArrowheads="1"/>
          </p:cNvSpPr>
          <p:nvPr/>
        </p:nvSpPr>
        <p:spPr bwMode="auto">
          <a:xfrm>
            <a:off x="1963738" y="4724400"/>
            <a:ext cx="1987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0" dirty="0">
                <a:solidFill>
                  <a:srgbClr val="000000"/>
                </a:solidFill>
              </a:rPr>
              <a:t>PYR negative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152400"/>
            <a:ext cx="77724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Definitive ID to Species</a:t>
            </a:r>
            <a:br>
              <a:rPr lang="en-US" sz="3200" dirty="0" smtClean="0">
                <a:solidFill>
                  <a:srgbClr val="000000"/>
                </a:solidFill>
              </a:rPr>
            </a:br>
            <a:r>
              <a:rPr lang="en-US" sz="2400" dirty="0" smtClean="0">
                <a:solidFill>
                  <a:srgbClr val="000000"/>
                </a:solidFill>
              </a:rPr>
              <a:t>Biochemical Reactions</a:t>
            </a:r>
            <a:endParaRPr lang="en-US" sz="3200" dirty="0">
              <a:solidFill>
                <a:srgbClr val="000000"/>
              </a:solidFill>
            </a:endParaRPr>
          </a:p>
        </p:txBody>
      </p:sp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3585883" cy="24384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</p:spPr>
      </p:pic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3" cstate="print"/>
          <a:srcRect t="9375" b="12500"/>
          <a:stretch>
            <a:fillRect/>
          </a:stretch>
        </p:blipFill>
        <p:spPr bwMode="auto">
          <a:xfrm>
            <a:off x="5469389" y="1066800"/>
            <a:ext cx="3674611" cy="22860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581400" y="1828800"/>
            <a:ext cx="17780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0" dirty="0" smtClean="0">
                <a:solidFill>
                  <a:srgbClr val="000000"/>
                </a:solidFill>
              </a:rPr>
              <a:t>Automated</a:t>
            </a:r>
          </a:p>
          <a:p>
            <a:pPr algn="ctr"/>
            <a:r>
              <a:rPr lang="en-US" sz="2800" i="0" dirty="0" smtClean="0">
                <a:solidFill>
                  <a:srgbClr val="000000"/>
                </a:solidFill>
              </a:rPr>
              <a:t>Vitek 2.0</a:t>
            </a:r>
            <a:endParaRPr lang="en-US" sz="2800" i="0" dirty="0">
              <a:solidFill>
                <a:srgbClr val="000000"/>
              </a:solidFill>
            </a:endParaRPr>
          </a:p>
        </p:txBody>
      </p:sp>
      <p:pic>
        <p:nvPicPr>
          <p:cNvPr id="2050" name="Picture 2" descr="Remel RapID identification panels"/>
          <p:cNvPicPr>
            <a:picLocks noChangeAspect="1" noChangeArrowheads="1"/>
          </p:cNvPicPr>
          <p:nvPr/>
        </p:nvPicPr>
        <p:blipFill>
          <a:blip r:embed="rId4" cstate="print"/>
          <a:srcRect b="16364"/>
          <a:stretch>
            <a:fillRect/>
          </a:stretch>
        </p:blipFill>
        <p:spPr bwMode="auto">
          <a:xfrm>
            <a:off x="152399" y="4724400"/>
            <a:ext cx="3804771" cy="1591086"/>
          </a:xfrm>
          <a:prstGeom prst="rect">
            <a:avLst/>
          </a:prstGeom>
          <a:noFill/>
        </p:spPr>
      </p:pic>
      <p:pic>
        <p:nvPicPr>
          <p:cNvPr id="2054" name="Picture 6" descr="API Staph Biomerieux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6113" y="4724400"/>
            <a:ext cx="4921687" cy="130795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66800" y="632460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i="0" dirty="0" smtClean="0">
                <a:solidFill>
                  <a:srgbClr val="000000"/>
                </a:solidFill>
              </a:rPr>
              <a:t>Remel Staph RapID</a:t>
            </a:r>
            <a:endParaRPr lang="en-US" sz="1800" i="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0" y="6324600"/>
            <a:ext cx="3081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0" dirty="0" smtClean="0">
                <a:solidFill>
                  <a:srgbClr val="000000"/>
                </a:solidFill>
              </a:rPr>
              <a:t>BioMerieux API Staph</a:t>
            </a:r>
            <a:endParaRPr lang="en-US" sz="1800" i="0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95600" y="4114800"/>
            <a:ext cx="2624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0" dirty="0" smtClean="0">
                <a:solidFill>
                  <a:srgbClr val="000000"/>
                </a:solidFill>
              </a:rPr>
              <a:t>Manual Methods</a:t>
            </a:r>
            <a:endParaRPr lang="en-US" sz="2800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381000"/>
            <a:ext cx="77724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Definitive ID to Species</a:t>
            </a:r>
            <a:endParaRPr lang="en-US" sz="3200" dirty="0">
              <a:solidFill>
                <a:srgbClr val="000000"/>
              </a:solidFill>
            </a:endParaRPr>
          </a:p>
        </p:txBody>
      </p:sp>
      <p:pic>
        <p:nvPicPr>
          <p:cNvPr id="2056" name="Picture 8" descr="http://www.id.yamagata-u.ac.jp/CLRE/img/biochem_gif/3500xl.jpg"/>
          <p:cNvPicPr>
            <a:picLocks noChangeAspect="1" noChangeArrowheads="1"/>
          </p:cNvPicPr>
          <p:nvPr/>
        </p:nvPicPr>
        <p:blipFill>
          <a:blip r:embed="rId2" cstate="print"/>
          <a:srcRect b="8168"/>
          <a:stretch>
            <a:fillRect/>
          </a:stretch>
        </p:blipFill>
        <p:spPr bwMode="auto">
          <a:xfrm>
            <a:off x="0" y="838200"/>
            <a:ext cx="3200400" cy="196366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743200" y="304800"/>
            <a:ext cx="3594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0" dirty="0" smtClean="0">
                <a:solidFill>
                  <a:srgbClr val="000000"/>
                </a:solidFill>
              </a:rPr>
              <a:t>16S rRNA gene sequencing</a:t>
            </a:r>
            <a:endParaRPr lang="en-US" i="0" dirty="0">
              <a:solidFill>
                <a:srgbClr val="00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>
            <a:off x="3276600" y="1752600"/>
            <a:ext cx="2743200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058" name="Picture 10" descr="http://www.pnas.org/content/105/2/476/F1.large.jpg"/>
          <p:cNvPicPr>
            <a:picLocks noChangeAspect="1" noChangeArrowheads="1"/>
          </p:cNvPicPr>
          <p:nvPr/>
        </p:nvPicPr>
        <p:blipFill>
          <a:blip r:embed="rId3" cstate="print"/>
          <a:srcRect r="82500" b="66197"/>
          <a:stretch>
            <a:fillRect/>
          </a:stretch>
        </p:blipFill>
        <p:spPr bwMode="auto">
          <a:xfrm>
            <a:off x="6172200" y="838200"/>
            <a:ext cx="2133600" cy="20574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971633"/>
            <a:ext cx="5410201" cy="2281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1524" y="3907799"/>
            <a:ext cx="3602476" cy="247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Straight Arrow Connector 18"/>
          <p:cNvCxnSpPr/>
          <p:nvPr/>
        </p:nvCxnSpPr>
        <p:spPr bwMode="auto">
          <a:xfrm flipH="1">
            <a:off x="4648200" y="2819400"/>
            <a:ext cx="1371600" cy="7620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2362200" y="3490575"/>
            <a:ext cx="3963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i="0" dirty="0" smtClean="0">
                <a:solidFill>
                  <a:srgbClr val="000000"/>
                </a:solidFill>
              </a:rPr>
              <a:t>Search Sequence Database of Organisms</a:t>
            </a:r>
            <a:endParaRPr lang="en-US" sz="1800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Toxic shock syndrome - 2 scenarios  clinical picture looks the same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Non-menstrual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usually occurs 48 hours after a surgical procedure 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patient looks septic but wound looks good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Menstrual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young women age 15-25 using tampons during menses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TSS - clinical picture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abrupt onset of myalgias, fever, vomiting, diarrhea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confusion without focal neurologic deficits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severe hypotension, renal insufficiency, shock liver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rash with desquamation of palms and soles within a week - often conjunctival injection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sa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876800" y="-1905000"/>
            <a:ext cx="14173200" cy="1039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981200"/>
            <a:ext cx="8153400" cy="41148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TSS - Treatment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remove source of the staph (removes toxin production) abscesses, fluid collections, tampons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supportive measures, immunoglobulins, antibiotics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3% mortality currently - long term neurologic sequelae not uncommon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Manifestations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7772400" cy="5181600"/>
          </a:xfrm>
          <a:noFill/>
        </p:spPr>
        <p:txBody>
          <a:bodyPr/>
          <a:lstStyle/>
          <a:p>
            <a:r>
              <a:rPr lang="en-US" sz="2800" dirty="0" smtClean="0">
                <a:solidFill>
                  <a:srgbClr val="000000"/>
                </a:solidFill>
              </a:rPr>
              <a:t>Pyogenic disease 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Numerous types - clinical name used depends on location and size of the </a:t>
            </a:r>
            <a:r>
              <a:rPr lang="en-US" sz="2800" i="1" dirty="0" smtClean="0">
                <a:solidFill>
                  <a:srgbClr val="000000"/>
                </a:solidFill>
              </a:rPr>
              <a:t>S. aureus </a:t>
            </a:r>
            <a:r>
              <a:rPr lang="en-US" sz="2800" dirty="0" smtClean="0">
                <a:solidFill>
                  <a:srgbClr val="000000"/>
                </a:solidFill>
              </a:rPr>
              <a:t>infection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Examples: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folliculitis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furuncles/carbuncles -</a:t>
            </a:r>
          </a:p>
          <a:p>
            <a:pPr lvl="2"/>
            <a:r>
              <a:rPr lang="en-US" sz="2000" dirty="0" smtClean="0">
                <a:solidFill>
                  <a:srgbClr val="000000"/>
                </a:solidFill>
              </a:rPr>
              <a:t>deep seated inflammatory mass that evolves from folliculitis (zits) - a carbuncle is a coalescence of furuncles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hidradenitis suppurativa </a:t>
            </a:r>
          </a:p>
          <a:p>
            <a:pPr lvl="2"/>
            <a:r>
              <a:rPr lang="en-US" sz="2000" dirty="0" smtClean="0">
                <a:solidFill>
                  <a:srgbClr val="000000"/>
                </a:solidFill>
              </a:rPr>
              <a:t>chronic infections of axilla, pubic area associated with apocrine sweat glands</a:t>
            </a:r>
          </a:p>
          <a:p>
            <a:endParaRPr lang="en-US" sz="28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1615</Words>
  <Application>Microsoft Office PowerPoint</Application>
  <PresentationFormat>On-screen Show (4:3)</PresentationFormat>
  <Paragraphs>254</Paragraphs>
  <Slides>44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Clinical Case 2</vt:lpstr>
      <vt:lpstr>Clinical Manifestations</vt:lpstr>
      <vt:lpstr>Clinical Manifestations</vt:lpstr>
      <vt:lpstr>Clinical Manifestations</vt:lpstr>
      <vt:lpstr>Clinical Manifestations</vt:lpstr>
      <vt:lpstr>Clinical Manifestations</vt:lpstr>
      <vt:lpstr>Slide 7</vt:lpstr>
      <vt:lpstr>Clinical Manifestations</vt:lpstr>
      <vt:lpstr>Clinical Manifestations</vt:lpstr>
      <vt:lpstr>Slide 10</vt:lpstr>
      <vt:lpstr>Slide 11</vt:lpstr>
      <vt:lpstr>Clinical Manifestations</vt:lpstr>
      <vt:lpstr>Slide 13</vt:lpstr>
      <vt:lpstr>Slide 14</vt:lpstr>
      <vt:lpstr>Slide 15</vt:lpstr>
      <vt:lpstr>Clinical Manifestations</vt:lpstr>
      <vt:lpstr>Slide 17</vt:lpstr>
      <vt:lpstr>SSSS vs TEN</vt:lpstr>
      <vt:lpstr>Clinical Manifestations</vt:lpstr>
      <vt:lpstr>Treatment</vt:lpstr>
      <vt:lpstr>Treatment</vt:lpstr>
      <vt:lpstr>Slide 22</vt:lpstr>
      <vt:lpstr>Antibiotic Susceptibility Testing</vt:lpstr>
      <vt:lpstr>Coagulase Negative Staphylococci </vt:lpstr>
      <vt:lpstr>S. epidermidis</vt:lpstr>
      <vt:lpstr>S. epidermidis</vt:lpstr>
      <vt:lpstr>S. epidermidis</vt:lpstr>
      <vt:lpstr>S. epidermidis</vt:lpstr>
      <vt:lpstr>S. epidermidis</vt:lpstr>
      <vt:lpstr>CoNS Pathogenesis</vt:lpstr>
      <vt:lpstr>Slide 31</vt:lpstr>
      <vt:lpstr>Slide 32</vt:lpstr>
      <vt:lpstr>Clinical Manifestations</vt:lpstr>
      <vt:lpstr>Clinical Manifestations</vt:lpstr>
      <vt:lpstr>Slide 35</vt:lpstr>
      <vt:lpstr>Clinical Manifestations</vt:lpstr>
      <vt:lpstr>Clinical Manifestations</vt:lpstr>
      <vt:lpstr>Clinical Manifestations</vt:lpstr>
      <vt:lpstr>S. hemolyticus</vt:lpstr>
      <vt:lpstr>S. saprophyticus</vt:lpstr>
      <vt:lpstr>S. saprophyticus</vt:lpstr>
      <vt:lpstr>S. lugdunensis</vt:lpstr>
      <vt:lpstr>Definitive ID to Species Biochemical Reactions</vt:lpstr>
      <vt:lpstr>Definitive ID to Species</vt:lpstr>
    </vt:vector>
  </TitlesOfParts>
  <Company>The University of Toledo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Clinical Case 2</dc:title>
  <dc:creator>The University of Toledo</dc:creator>
  <cp:lastModifiedBy>The University of Toledo</cp:lastModifiedBy>
  <cp:revision>1</cp:revision>
  <dcterms:created xsi:type="dcterms:W3CDTF">2012-09-09T15:48:38Z</dcterms:created>
  <dcterms:modified xsi:type="dcterms:W3CDTF">2012-09-09T15:49:07Z</dcterms:modified>
</cp:coreProperties>
</file>